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7"/>
  </p:notesMasterIdLst>
  <p:sldIdLst>
    <p:sldId id="256" r:id="rId2"/>
    <p:sldId id="257" r:id="rId3"/>
    <p:sldId id="258" r:id="rId4"/>
    <p:sldId id="270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Source Code Pro Medium" panose="020B0604020202020204" charset="0"/>
      <p:regular r:id="rId22"/>
      <p:bold r:id="rId23"/>
      <p:italic r:id="rId24"/>
      <p:boldItalic r:id="rId25"/>
    </p:embeddedFont>
    <p:embeddedFont>
      <p:font typeface="Alfa Slab One" panose="020B0604020202020204" charset="-94"/>
      <p:regular r:id="rId26"/>
    </p:embeddedFont>
    <p:embeddedFont>
      <p:font typeface="Source Code Pro" panose="020B0604020202020204" charset="0"/>
      <p:regular r:id="rId27"/>
      <p:bold r:id="rId28"/>
      <p:italic r:id="rId29"/>
      <p:boldItalic r:id="rId30"/>
    </p:embeddedFont>
    <p:embeddedFont>
      <p:font typeface="Robot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672" y="-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376544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f0c7bd42e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f0c7bd42e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f0c7bd42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f0c7bd42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ae14c6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ae14c6f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3ae14c6f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3ae14c6f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01dba0ba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01dba0ba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e0186c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0e0186c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01dba0ba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201dba0ba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01dba0ba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01dba0ba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01dba0ba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01dba0ba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01dba0b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01dba0b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f0c7bd42e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f0c7bd42e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f0c7bd42e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f0c7bd42e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/>
          <p:nvPr/>
        </p:nvSpPr>
        <p:spPr>
          <a:xfrm>
            <a:off x="479200" y="1926600"/>
            <a:ext cx="5212500" cy="71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ctrTitle"/>
          </p:nvPr>
        </p:nvSpPr>
        <p:spPr>
          <a:xfrm>
            <a:off x="179512" y="3219822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Serial </a:t>
            </a:r>
            <a:r>
              <a:rPr lang="en" dirty="0"/>
              <a:t>Monitor</a:t>
            </a:r>
            <a:endParaRPr dirty="0"/>
          </a:p>
        </p:txBody>
      </p:sp>
      <p:sp>
        <p:nvSpPr>
          <p:cNvPr id="127" name="Google Shape;127;p26"/>
          <p:cNvSpPr txBox="1">
            <a:spLocks noGrp="1"/>
          </p:cNvSpPr>
          <p:nvPr>
            <p:ph type="subTitle" idx="1"/>
          </p:nvPr>
        </p:nvSpPr>
        <p:spPr>
          <a:xfrm>
            <a:off x="323528" y="4155926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mmm...</a:t>
            </a:r>
            <a:endParaRPr dirty="0"/>
          </a:p>
        </p:txBody>
      </p:sp>
      <p:pic>
        <p:nvPicPr>
          <p:cNvPr id="1026" name="Picture 2" descr="D:\STEM_ders_doc\gif_anim_resim\kisspng-laptop-tablet-computer-mobile-phone-mobile-device-apple-computer-material-5a84539872d9f8.819402331518621592470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6834" y="123478"/>
            <a:ext cx="4438489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STEM_ders_doc\gif_anim_resim\kisspng-arduino-uno-microcontroller-atmega328-electronics-arduino-uno-5b1525afc96a32.68765363152811255982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372547">
            <a:off x="-88282" y="-66780"/>
            <a:ext cx="3730413" cy="291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:\STEM_ders_doc\gif_anim_resim\kisspng-battery-charger-usb-electrical-cable-electrical-co-usb-cable-5adeb55c959649.6430643915245448606127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563888" y="237920"/>
            <a:ext cx="2307178" cy="230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D:\STEM_ders_doc\gif_anim_resim\kisspng-cute-robot-iwiz-android-robo-educational-robotics-5b0e0c41e253c8.617399051527647297927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872" y="2109020"/>
            <a:ext cx="2075536" cy="299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>
            <a:spLocks noGrp="1"/>
          </p:cNvSpPr>
          <p:nvPr>
            <p:ph type="title"/>
          </p:nvPr>
        </p:nvSpPr>
        <p:spPr>
          <a:xfrm>
            <a:off x="471900" y="123478"/>
            <a:ext cx="8222100" cy="13829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tr-TR" dirty="0"/>
              <a:t>Basit </a:t>
            </a:r>
            <a:r>
              <a:rPr lang="tr-TR" dirty="0" smtClean="0"/>
              <a:t>«</a:t>
            </a:r>
            <a:r>
              <a:rPr lang="tr-TR" dirty="0" err="1" smtClean="0"/>
              <a:t>blink</a:t>
            </a:r>
            <a:r>
              <a:rPr lang="tr-TR" dirty="0" smtClean="0"/>
              <a:t>» Örneği:</a:t>
            </a:r>
            <a:br>
              <a:rPr lang="tr-TR" dirty="0" smtClean="0"/>
            </a:br>
            <a:r>
              <a:rPr lang="tr-TR" dirty="0" smtClean="0"/>
              <a:t>Bunu </a:t>
            </a:r>
            <a:r>
              <a:rPr lang="tr-TR" dirty="0"/>
              <a:t>çalıştırın ve seri monitörü </a:t>
            </a:r>
            <a:r>
              <a:rPr lang="tr-TR" dirty="0" smtClean="0"/>
              <a:t>yükleyin.</a:t>
            </a:r>
            <a:endParaRPr dirty="0"/>
          </a:p>
        </p:txBody>
      </p:sp>
      <p:sp>
        <p:nvSpPr>
          <p:cNvPr id="185" name="Google Shape;185;p3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void setup() {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pinMode(13, OUTPUT);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Serial.begin(9600);</a:t>
            </a:r>
            <a:endParaRPr sz="1200" b="1" dirty="0">
              <a:solidFill>
                <a:srgbClr val="FF99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}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void loop() {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digitalWrite(13, HIGH);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</a:t>
            </a:r>
            <a:r>
              <a:rPr lang="en" sz="1200" b="1" dirty="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Serial.println("LED 13 ON");</a:t>
            </a: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   </a:t>
            </a:r>
            <a:endParaRPr sz="1200" dirty="0">
              <a:solidFill>
                <a:srgbClr val="FF99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delay(1000);                       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digitalWrite(13, LOW); 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</a:t>
            </a:r>
            <a:r>
              <a:rPr lang="en" sz="1200" b="1" dirty="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Serial.println("LED 13 OFF");</a:t>
            </a: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 </a:t>
            </a:r>
            <a:endParaRPr sz="1200" dirty="0">
              <a:solidFill>
                <a:srgbClr val="FF99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delay(1000);                       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}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</p:txBody>
      </p:sp>
      <p:cxnSp>
        <p:nvCxnSpPr>
          <p:cNvPr id="186" name="Google Shape;186;p34"/>
          <p:cNvCxnSpPr/>
          <p:nvPr/>
        </p:nvCxnSpPr>
        <p:spPr>
          <a:xfrm>
            <a:off x="3762850" y="3039225"/>
            <a:ext cx="0" cy="1276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7" name="Google Shape;187;p34"/>
          <p:cNvSpPr txBox="1"/>
          <p:nvPr/>
        </p:nvSpPr>
        <p:spPr>
          <a:xfrm>
            <a:off x="3920725" y="2747575"/>
            <a:ext cx="4773300" cy="18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tr-TR" b="1" dirty="0">
                <a:latin typeface="Roboto"/>
                <a:ea typeface="Roboto"/>
                <a:cs typeface="Roboto"/>
                <a:sym typeface="Roboto"/>
              </a:rPr>
              <a:t>Satırlar sırayla yürütülür:</a:t>
            </a:r>
          </a:p>
          <a:p>
            <a:pPr lvl="0"/>
            <a:r>
              <a:rPr lang="tr-TR" b="1" dirty="0">
                <a:latin typeface="Roboto"/>
                <a:ea typeface="Roboto"/>
                <a:cs typeface="Roboto"/>
                <a:sym typeface="Roboto"/>
              </a:rPr>
              <a:t>LED 13 yanar</a:t>
            </a:r>
          </a:p>
          <a:p>
            <a:pPr lvl="0"/>
            <a:r>
              <a:rPr lang="tr-TR" b="1" dirty="0">
                <a:latin typeface="Roboto"/>
                <a:ea typeface="Roboto"/>
                <a:cs typeface="Roboto"/>
                <a:sym typeface="Roboto"/>
              </a:rPr>
              <a:t>Mesaj seri monitöre gönderilir</a:t>
            </a:r>
          </a:p>
          <a:p>
            <a:pPr lvl="0"/>
            <a:r>
              <a:rPr lang="tr-TR" b="1" dirty="0">
                <a:latin typeface="Roboto"/>
                <a:ea typeface="Roboto"/>
                <a:cs typeface="Roboto"/>
                <a:sym typeface="Roboto"/>
              </a:rPr>
              <a:t>1 saniye bekleyin</a:t>
            </a:r>
          </a:p>
          <a:p>
            <a:pPr lvl="0"/>
            <a:r>
              <a:rPr lang="tr-TR" b="1" dirty="0">
                <a:latin typeface="Roboto"/>
                <a:ea typeface="Roboto"/>
                <a:cs typeface="Roboto"/>
                <a:sym typeface="Roboto"/>
              </a:rPr>
              <a:t>LED 13 söner</a:t>
            </a:r>
          </a:p>
          <a:p>
            <a:pPr lvl="0"/>
            <a:r>
              <a:rPr lang="tr-TR" b="1" dirty="0">
                <a:latin typeface="Roboto"/>
                <a:ea typeface="Roboto"/>
                <a:cs typeface="Roboto"/>
                <a:sym typeface="Roboto"/>
              </a:rPr>
              <a:t>Mesaj seri monitöre gönderilir</a:t>
            </a:r>
          </a:p>
          <a:p>
            <a:pPr lvl="0"/>
            <a:r>
              <a:rPr lang="tr-TR" b="1" dirty="0">
                <a:latin typeface="Roboto"/>
                <a:ea typeface="Roboto"/>
                <a:cs typeface="Roboto"/>
                <a:sym typeface="Roboto"/>
              </a:rPr>
              <a:t>1 saniye bekleyin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Şeritli Sağ Ok 1"/>
          <p:cNvSpPr/>
          <p:nvPr/>
        </p:nvSpPr>
        <p:spPr>
          <a:xfrm rot="10800000">
            <a:off x="2587086" y="2420057"/>
            <a:ext cx="1368152" cy="144016"/>
          </a:xfrm>
          <a:prstGeom prst="strip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" name="Metin kutusu 2"/>
          <p:cNvSpPr txBox="1"/>
          <p:nvPr/>
        </p:nvSpPr>
        <p:spPr>
          <a:xfrm>
            <a:off x="4067944" y="2328937"/>
            <a:ext cx="10807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Kurulum….</a:t>
            </a:r>
            <a:endParaRPr lang="tr-T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5"/>
          <p:cNvSpPr txBox="1">
            <a:spLocks noGrp="1"/>
          </p:cNvSpPr>
          <p:nvPr>
            <p:ph type="title"/>
          </p:nvPr>
        </p:nvSpPr>
        <p:spPr>
          <a:xfrm>
            <a:off x="323528" y="339502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tr-TR" dirty="0"/>
              <a:t>Değişkenlere göz at</a:t>
            </a:r>
            <a:endParaRPr dirty="0"/>
          </a:p>
        </p:txBody>
      </p:sp>
      <p:sp>
        <p:nvSpPr>
          <p:cNvPr id="193" name="Google Shape;193;p35"/>
          <p:cNvSpPr txBox="1">
            <a:spLocks noGrp="1"/>
          </p:cNvSpPr>
          <p:nvPr>
            <p:ph type="body" idx="1"/>
          </p:nvPr>
        </p:nvSpPr>
        <p:spPr>
          <a:xfrm>
            <a:off x="471900" y="1614275"/>
            <a:ext cx="8222100" cy="35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void setup() {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pinMode(11, OUTPUT);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pinMode(A0, INPUT);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Serial.begin(9600);</a:t>
            </a:r>
            <a:endParaRPr sz="1200" b="1" dirty="0">
              <a:solidFill>
                <a:srgbClr val="FF99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}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void loop() {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int inValue=analogRead(A0);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</a:t>
            </a:r>
            <a:r>
              <a:rPr lang="en" sz="1200" b="1" dirty="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Serial.print("A0: ");</a:t>
            </a: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  </a:t>
            </a:r>
            <a:endParaRPr sz="1200" dirty="0">
              <a:solidFill>
                <a:srgbClr val="FF99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</a:t>
            </a:r>
            <a:r>
              <a:rPr lang="en" sz="1200" b="1" dirty="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Serial.print(inValue);</a:t>
            </a: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</a:t>
            </a:r>
            <a:endParaRPr sz="1200" dirty="0">
              <a:solidFill>
                <a:srgbClr val="FF99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int outValue=map(inValue,0,1023,0,255); 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</a:t>
            </a:r>
            <a:r>
              <a:rPr lang="en" sz="1200" b="1" dirty="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Serial.print("  PWM: ");</a:t>
            </a: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 </a:t>
            </a:r>
            <a:endParaRPr sz="1200" dirty="0">
              <a:solidFill>
                <a:srgbClr val="FF99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99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</a:t>
            </a:r>
            <a:r>
              <a:rPr lang="en" sz="1200" b="1" dirty="0">
                <a:solidFill>
                  <a:srgbClr val="FF99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Serial.println(outValue);</a:t>
            </a:r>
            <a:endParaRPr sz="1200" b="1" dirty="0">
              <a:solidFill>
                <a:srgbClr val="FF99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  analogWrite(11,outVale);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}</a:t>
            </a: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</p:txBody>
      </p:sp>
      <p:sp>
        <p:nvSpPr>
          <p:cNvPr id="194" name="Google Shape;194;p35"/>
          <p:cNvSpPr/>
          <p:nvPr/>
        </p:nvSpPr>
        <p:spPr>
          <a:xfrm>
            <a:off x="4657525" y="2091925"/>
            <a:ext cx="3513000" cy="2631300"/>
          </a:xfrm>
          <a:prstGeom prst="rect">
            <a:avLst/>
          </a:prstGeom>
          <a:solidFill>
            <a:srgbClr val="F3F3F3"/>
          </a:solidFill>
          <a:ln w="7620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A0: 512  PWM: 128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A0: 513  PWM: 128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A0: 514  PWM: 128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A0: 515  PWM: 128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A0: 516  PWM: 129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A0: 517  PWM: 129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A0: 518  PWM: 129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A0: 519  PWM: 129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>
            <a:spLocks noGrp="1"/>
          </p:cNvSpPr>
          <p:nvPr>
            <p:ph type="title"/>
          </p:nvPr>
        </p:nvSpPr>
        <p:spPr>
          <a:xfrm>
            <a:off x="467544" y="555526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Serial Monitor </a:t>
            </a:r>
            <a:r>
              <a:rPr lang="tr-TR" dirty="0" smtClean="0"/>
              <a:t>ile </a:t>
            </a:r>
            <a:r>
              <a:rPr lang="tr-TR" dirty="0" err="1" smtClean="0"/>
              <a:t>Arduino</a:t>
            </a:r>
            <a:r>
              <a:rPr lang="tr-TR" dirty="0" smtClean="0"/>
              <a:t>’ ya Giriş Almak</a:t>
            </a:r>
            <a:endParaRPr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2067694"/>
            <a:ext cx="2857500" cy="285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>
            <a:spLocks noGrp="1"/>
          </p:cNvSpPr>
          <p:nvPr>
            <p:ph type="title"/>
          </p:nvPr>
        </p:nvSpPr>
        <p:spPr>
          <a:xfrm>
            <a:off x="265500" y="699542"/>
            <a:ext cx="4045200" cy="20159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tr-TR" dirty="0" err="1" smtClean="0"/>
              <a:t>Int</a:t>
            </a:r>
            <a:r>
              <a:rPr lang="tr-TR" dirty="0" smtClean="0"/>
              <a:t> tip verileri </a:t>
            </a:r>
            <a:r>
              <a:rPr lang="tr-TR" dirty="0" err="1"/>
              <a:t>Arduino'ya</a:t>
            </a:r>
            <a:r>
              <a:rPr lang="tr-TR" dirty="0"/>
              <a:t> gönderme</a:t>
            </a:r>
            <a:endParaRPr dirty="0"/>
          </a:p>
        </p:txBody>
      </p:sp>
      <p:sp>
        <p:nvSpPr>
          <p:cNvPr id="205" name="Google Shape;205;p37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Serial.pareseInt</a:t>
            </a:r>
            <a:r>
              <a:rPr lang="en" dirty="0"/>
              <a:t>() </a:t>
            </a:r>
            <a:r>
              <a:rPr lang="tr-TR" dirty="0" smtClean="0"/>
              <a:t>fonksiyon kullanarak.</a:t>
            </a:r>
            <a:endParaRPr dirty="0"/>
          </a:p>
        </p:txBody>
      </p:sp>
      <p:sp>
        <p:nvSpPr>
          <p:cNvPr id="206" name="Google Shape;206;p37"/>
          <p:cNvSpPr txBox="1">
            <a:spLocks noGrp="1"/>
          </p:cNvSpPr>
          <p:nvPr>
            <p:ph type="body" idx="2"/>
          </p:nvPr>
        </p:nvSpPr>
        <p:spPr>
          <a:xfrm>
            <a:off x="4939500" y="1059582"/>
            <a:ext cx="3837000" cy="28083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tr-TR" dirty="0"/>
              <a:t>Bir seferde yalnızca bir tamsayı okuyacaktır - tek bir sayı veya karakter gibi</a:t>
            </a:r>
            <a:r>
              <a:rPr lang="tr-TR" dirty="0" smtClean="0"/>
              <a:t>.</a:t>
            </a:r>
          </a:p>
          <a:p>
            <a:pPr marL="0" lvl="0" indent="0"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int inputValue=Serial.parseInt();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tr-TR" dirty="0" err="1"/>
              <a:t>Arduino</a:t>
            </a:r>
            <a:r>
              <a:rPr lang="tr-TR" dirty="0"/>
              <a:t> ile </a:t>
            </a:r>
            <a:r>
              <a:rPr lang="tr-TR" dirty="0" smtClean="0"/>
              <a:t>etkileşimli </a:t>
            </a:r>
            <a:r>
              <a:rPr lang="tr-TR" dirty="0"/>
              <a:t>bir program.</a:t>
            </a:r>
            <a:endParaRPr dirty="0"/>
          </a:p>
        </p:txBody>
      </p:sp>
      <p:sp>
        <p:nvSpPr>
          <p:cNvPr id="212" name="Google Shape;212;p38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tr-TR" dirty="0"/>
              <a:t>Seri Monitörde, program size kaç kez yanıp söneceğini sormalı ve kullanıcı numarayı girdiğinde yerleşik </a:t>
            </a:r>
            <a:r>
              <a:rPr lang="tr-TR" dirty="0" smtClean="0"/>
              <a:t>LED istenilen  kadar </a:t>
            </a:r>
            <a:r>
              <a:rPr lang="tr-TR" dirty="0"/>
              <a:t>yanıp söner.</a:t>
            </a:r>
            <a:r>
              <a:rPr lang="en" dirty="0" smtClean="0"/>
              <a:t>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tr-TR" dirty="0"/>
              <a:t>Deneyin - çalıştığını görmek için </a:t>
            </a:r>
            <a:r>
              <a:rPr lang="tr-TR" dirty="0" err="1"/>
              <a:t>Arduino'ya</a:t>
            </a:r>
            <a:r>
              <a:rPr lang="tr-TR" dirty="0"/>
              <a:t> bağlı herhangi bir bileşene ihtiyacınız yok.</a:t>
            </a:r>
            <a:endParaRPr dirty="0"/>
          </a:p>
        </p:txBody>
      </p:sp>
      <p:sp>
        <p:nvSpPr>
          <p:cNvPr id="213" name="Google Shape;213;p38"/>
          <p:cNvSpPr txBox="1"/>
          <p:nvPr/>
        </p:nvSpPr>
        <p:spPr>
          <a:xfrm>
            <a:off x="3359350" y="78500"/>
            <a:ext cx="5667000" cy="49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void setup()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buSzPts val="1100"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tr-TR" sz="1200" dirty="0">
                <a:latin typeface="Consolas"/>
                <a:ea typeface="Consolas"/>
                <a:cs typeface="Consolas"/>
                <a:sym typeface="Consolas"/>
              </a:rPr>
              <a:t>kurulum kodunuzu bir kez çalıştırmak için </a:t>
            </a:r>
            <a:r>
              <a:rPr lang="tr-TR" sz="1200" dirty="0" smtClean="0">
                <a:latin typeface="Consolas"/>
                <a:ea typeface="Consolas"/>
                <a:cs typeface="Consolas"/>
                <a:sym typeface="Consolas"/>
              </a:rPr>
              <a:t>buraya yerleştirin:</a:t>
            </a:r>
          </a:p>
          <a:p>
            <a:pPr lvl="0">
              <a:buSzPts val="1100"/>
            </a:pP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Serial.begin(9600);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pinMode(13,OUTPUT);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void loop()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int inValue;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buSzPts val="1100"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// </a:t>
            </a:r>
            <a:r>
              <a:rPr lang="tr-TR" sz="1200" dirty="0">
                <a:latin typeface="Consolas"/>
                <a:ea typeface="Consolas"/>
                <a:cs typeface="Consolas"/>
                <a:sym typeface="Consolas"/>
              </a:rPr>
              <a:t>tekrar tekrar çalıştırmak için ana kodunuzu buraya yazın: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tr-TR" sz="1200" dirty="0" smtClean="0">
                <a:latin typeface="Consolas"/>
                <a:ea typeface="Consolas"/>
                <a:cs typeface="Consolas"/>
                <a:sym typeface="Consolas"/>
              </a:rPr>
              <a:t>    </a:t>
            </a:r>
          </a:p>
          <a:p>
            <a:pPr lvl="0">
              <a:buSzPts val="1100"/>
            </a:pPr>
            <a:endParaRPr lang="tr-TR" sz="1200" dirty="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buSzPts val="1100"/>
            </a:pPr>
            <a:r>
              <a:rPr lang="tr-TR" sz="1200" dirty="0" smtClean="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Serial.println("</a:t>
            </a:r>
            <a:r>
              <a:rPr lang="tr-TR" sz="1200" dirty="0">
                <a:latin typeface="Consolas"/>
                <a:ea typeface="Consolas"/>
                <a:cs typeface="Consolas"/>
                <a:sym typeface="Consolas"/>
              </a:rPr>
              <a:t>LED'in kaç kez yanıp sönmesini istiyorsunuz?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");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while(!Serial.available()) 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inValue=Serial.parseInt();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Serial.read();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buSzPts val="1100"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Serial.print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("</a:t>
            </a:r>
            <a:r>
              <a:rPr lang="tr-TR" sz="1200" dirty="0">
                <a:latin typeface="Consolas"/>
                <a:ea typeface="Consolas"/>
                <a:cs typeface="Consolas"/>
                <a:sym typeface="Consolas"/>
              </a:rPr>
              <a:t> Yanıp sönen yerleşik </a:t>
            </a:r>
            <a:r>
              <a:rPr lang="tr-TR" sz="1200" dirty="0" smtClean="0">
                <a:latin typeface="Consolas"/>
                <a:ea typeface="Consolas"/>
                <a:cs typeface="Consolas"/>
                <a:sym typeface="Consolas"/>
              </a:rPr>
              <a:t>LED, 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");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Serial.print(inValue);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Serial.println(" </a:t>
            </a:r>
            <a:r>
              <a:rPr lang="tr-TR" sz="1200" dirty="0" smtClean="0">
                <a:latin typeface="Consolas"/>
                <a:ea typeface="Consolas"/>
                <a:cs typeface="Consolas"/>
                <a:sym typeface="Consolas"/>
              </a:rPr>
              <a:t>defa yanıp söner…</a:t>
            </a:r>
            <a:r>
              <a:rPr lang="en" sz="1200" dirty="0" smtClean="0">
                <a:latin typeface="Consolas"/>
                <a:ea typeface="Consolas"/>
                <a:cs typeface="Consolas"/>
                <a:sym typeface="Consolas"/>
              </a:rPr>
              <a:t>");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for(int i=0; i&lt;inValue; i++) {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digitalWrite(13,HIGH);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delay(200);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digitalWrite(13,LOW);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  delay(200);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226078" y="357800"/>
            <a:ext cx="3049778" cy="485758"/>
          </a:xfrm>
        </p:spPr>
        <p:txBody>
          <a:bodyPr/>
          <a:lstStyle/>
          <a:p>
            <a:r>
              <a:rPr lang="tr-TR" dirty="0" err="1" smtClean="0"/>
              <a:t>Arduino</a:t>
            </a:r>
            <a:r>
              <a:rPr lang="tr-TR" dirty="0" smtClean="0"/>
              <a:t> Bluetooth ?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Nedir ? Modüller ?</a:t>
            </a:r>
          </a:p>
          <a:p>
            <a:endParaRPr lang="tr-TR" dirty="0" smtClean="0"/>
          </a:p>
          <a:p>
            <a:r>
              <a:rPr lang="tr-TR" dirty="0" smtClean="0"/>
              <a:t>Hangi amaçla kullanılır ?</a:t>
            </a:r>
          </a:p>
          <a:p>
            <a:endParaRPr lang="tr-TR" dirty="0" smtClean="0"/>
          </a:p>
          <a:p>
            <a:r>
              <a:rPr lang="tr-TR" dirty="0" err="1" smtClean="0"/>
              <a:t>Arduino</a:t>
            </a:r>
            <a:r>
              <a:rPr lang="tr-TR" dirty="0" smtClean="0"/>
              <a:t> ile Bluetooth modüller nasıl kullanılır ?</a:t>
            </a:r>
            <a:endParaRPr lang="tr-TR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324714"/>
            <a:ext cx="4859392" cy="2356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787774"/>
            <a:ext cx="2270026" cy="2270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873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>
            <a:spLocks noGrp="1"/>
          </p:cNvSpPr>
          <p:nvPr>
            <p:ph type="title"/>
          </p:nvPr>
        </p:nvSpPr>
        <p:spPr>
          <a:xfrm>
            <a:off x="112644" y="41151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Serial </a:t>
            </a:r>
            <a:r>
              <a:rPr lang="en" dirty="0" smtClean="0"/>
              <a:t>Connection</a:t>
            </a:r>
            <a:r>
              <a:rPr lang="tr-TR" dirty="0" smtClean="0"/>
              <a:t/>
            </a:r>
            <a:br>
              <a:rPr lang="tr-TR" dirty="0" smtClean="0"/>
            </a:br>
            <a:r>
              <a:rPr lang="tr-TR" dirty="0" smtClean="0"/>
              <a:t>(Seri Bağlantı)</a:t>
            </a:r>
            <a:endParaRPr dirty="0"/>
          </a:p>
        </p:txBody>
      </p:sp>
      <p:sp>
        <p:nvSpPr>
          <p:cNvPr id="133" name="Google Shape;133;p2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 smtClean="0"/>
              <a:t>Arduino</a:t>
            </a:r>
            <a:r>
              <a:rPr lang="tr-TR" dirty="0" smtClean="0"/>
              <a:t> ile iletişim kurmanın bir yolu USB kablosudur.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tr-TR" dirty="0" smtClean="0"/>
              <a:t>Bunun için 0 ve 1 </a:t>
            </a:r>
            <a:r>
              <a:rPr lang="tr-TR" dirty="0" err="1" smtClean="0"/>
              <a:t>nolu</a:t>
            </a:r>
            <a:r>
              <a:rPr lang="tr-TR" dirty="0" smtClean="0"/>
              <a:t> </a:t>
            </a:r>
            <a:r>
              <a:rPr lang="tr-TR" dirty="0" err="1" smtClean="0"/>
              <a:t>pinler</a:t>
            </a:r>
            <a:r>
              <a:rPr lang="tr-TR" dirty="0" smtClean="0"/>
              <a:t> kullanılabilir.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tr-TR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Niçin Kullanılır :</a:t>
            </a:r>
            <a:endParaRPr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spcBef>
                <a:spcPts val="1600"/>
              </a:spcBef>
            </a:pPr>
            <a:r>
              <a:rPr lang="tr-TR" dirty="0" err="1" smtClean="0"/>
              <a:t>Arduino</a:t>
            </a:r>
            <a:r>
              <a:rPr lang="tr-TR" dirty="0" smtClean="0"/>
              <a:t> borda kod yüklemek</a:t>
            </a:r>
            <a:endParaRPr dirty="0"/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tr-TR" dirty="0" err="1" smtClean="0"/>
              <a:t>Arduino</a:t>
            </a:r>
            <a:r>
              <a:rPr lang="tr-TR" dirty="0" smtClean="0"/>
              <a:t> ile Bilgisayarın veya seri protokolleri destekleyen herhangi bir aygıtın haberleştirilmesi.</a:t>
            </a:r>
            <a:endParaRPr dirty="0"/>
          </a:p>
        </p:txBody>
      </p:sp>
      <p:pic>
        <p:nvPicPr>
          <p:cNvPr id="4" name="Picture 4" descr="D:\STEM_ders_doc\gif_anim_resim\kisspng-battery-charger-usb-electrical-cable-electrical-co-usb-cable-5adeb55c959649.643064391524544860612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228184" y="1347905"/>
            <a:ext cx="2520280" cy="252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:\STEM_ders_doc\gif_anim_resim\kisspng-arduino-input-output-stepper-motor-integrated-deve-iqair-5b6bff8455dad7.499001921533804420351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339502"/>
            <a:ext cx="2438953" cy="988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>
            <a:spLocks noGrp="1"/>
          </p:cNvSpPr>
          <p:nvPr>
            <p:ph type="title"/>
          </p:nvPr>
        </p:nvSpPr>
        <p:spPr>
          <a:xfrm>
            <a:off x="179512" y="-20538"/>
            <a:ext cx="7970182" cy="47319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4800" dirty="0" smtClean="0"/>
              <a:t>* Seri </a:t>
            </a:r>
            <a:r>
              <a:rPr lang="tr-TR" sz="4800" dirty="0" smtClean="0"/>
              <a:t>bağlantı ile ilgili okuma ve yazma komutları kullanılmadan önce</a:t>
            </a:r>
            <a:r>
              <a:rPr lang="tr-TR" sz="4800" dirty="0" smtClean="0"/>
              <a:t>,</a:t>
            </a:r>
            <a:br>
              <a:rPr lang="tr-TR" sz="4800" dirty="0" smtClean="0"/>
            </a:br>
            <a:r>
              <a:rPr lang="tr-TR" sz="4800" dirty="0" smtClean="0"/>
              <a:t>muhakkak </a:t>
            </a:r>
            <a:br>
              <a:rPr lang="tr-TR" sz="4800" dirty="0" smtClean="0"/>
            </a:br>
            <a:r>
              <a:rPr lang="tr-TR" sz="4800" dirty="0" smtClean="0"/>
              <a:t>Seri </a:t>
            </a:r>
            <a:r>
              <a:rPr lang="tr-TR" sz="4800" dirty="0" smtClean="0"/>
              <a:t>bağlantı  </a:t>
            </a:r>
            <a:r>
              <a:rPr lang="tr-TR" sz="4800" b="1" u="sng" dirty="0" smtClean="0"/>
              <a:t>kurulum</a:t>
            </a:r>
            <a:r>
              <a:rPr lang="tr-TR" sz="4800" dirty="0" smtClean="0"/>
              <a:t> ayarları yapılmalıdır.</a:t>
            </a:r>
            <a:endParaRPr sz="4800" dirty="0"/>
          </a:p>
        </p:txBody>
      </p:sp>
      <p:pic>
        <p:nvPicPr>
          <p:cNvPr id="3074" name="Picture 2" descr="D:\STEM_ders_doc\gif_anim_resim\elon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0"/>
            <a:ext cx="5153025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kdörtgen 2"/>
          <p:cNvSpPr/>
          <p:nvPr/>
        </p:nvSpPr>
        <p:spPr>
          <a:xfrm>
            <a:off x="467544" y="263426"/>
            <a:ext cx="6390456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begin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print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println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available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read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readBytes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readBytesUntil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readString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readStringUntil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write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availableForWrite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setTimeout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end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find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findUntil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flush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parseFloat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parseInt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peek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serialEvent</a:t>
            </a:r>
            <a:r>
              <a:rPr lang="tr-TR" dirty="0">
                <a:solidFill>
                  <a:schemeClr val="bg1"/>
                </a:solidFill>
              </a:rPr>
              <a:t>()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tr-TR" dirty="0" err="1">
                <a:solidFill>
                  <a:schemeClr val="bg1"/>
                </a:solidFill>
              </a:rPr>
              <a:t>if</a:t>
            </a:r>
            <a:r>
              <a:rPr lang="tr-TR" dirty="0">
                <a:solidFill>
                  <a:schemeClr val="bg1"/>
                </a:solidFill>
              </a:rPr>
              <a:t>(</a:t>
            </a:r>
            <a:r>
              <a:rPr lang="tr-TR" dirty="0" err="1">
                <a:solidFill>
                  <a:schemeClr val="bg1"/>
                </a:solidFill>
              </a:rPr>
              <a:t>Serial</a:t>
            </a:r>
            <a:r>
              <a:rPr lang="tr-TR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Dikdörtgen 3"/>
          <p:cNvSpPr/>
          <p:nvPr/>
        </p:nvSpPr>
        <p:spPr>
          <a:xfrm>
            <a:off x="2987824" y="339502"/>
            <a:ext cx="51074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800" dirty="0" smtClean="0">
                <a:solidFill>
                  <a:schemeClr val="bg1"/>
                </a:solidFill>
              </a:rPr>
              <a:t>Seri bağlantı fonksiyonların </a:t>
            </a:r>
            <a:r>
              <a:rPr lang="tr-TR" sz="1800" dirty="0">
                <a:solidFill>
                  <a:schemeClr val="bg1"/>
                </a:solidFill>
              </a:rPr>
              <a:t>bir listesine bakalım</a:t>
            </a:r>
            <a:r>
              <a:rPr lang="tr-TR" dirty="0"/>
              <a:t>;</a:t>
            </a:r>
          </a:p>
        </p:txBody>
      </p:sp>
      <p:sp>
        <p:nvSpPr>
          <p:cNvPr id="5" name="Şeritli Sağ Ok 4"/>
          <p:cNvSpPr/>
          <p:nvPr/>
        </p:nvSpPr>
        <p:spPr>
          <a:xfrm rot="9434402">
            <a:off x="2699792" y="987574"/>
            <a:ext cx="2160240" cy="720080"/>
          </a:xfrm>
          <a:prstGeom prst="strip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4098" name="Picture 2" descr="D:\STEM_ders_doc\gif_anim_resim\kisspng-cute-robot-iwiz-android-robo-educational-robotics-5b0e0c41e253c8.617399051527647297927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987574"/>
            <a:ext cx="2808312" cy="4050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692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smtClean="0"/>
              <a:t>Seri Monitör Kullanımı</a:t>
            </a:r>
            <a:endParaRPr dirty="0"/>
          </a:p>
        </p:txBody>
      </p:sp>
      <p:sp>
        <p:nvSpPr>
          <p:cNvPr id="144" name="Google Shape;144;p2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smtClean="0"/>
              <a:t>İlk önce </a:t>
            </a:r>
            <a:r>
              <a:rPr lang="tr-TR" b="1" dirty="0" err="1" smtClean="0"/>
              <a:t>setup</a:t>
            </a:r>
            <a:r>
              <a:rPr lang="tr-TR" b="1" dirty="0" smtClean="0"/>
              <a:t>() </a:t>
            </a:r>
            <a:r>
              <a:rPr lang="tr-TR" dirty="0" smtClean="0"/>
              <a:t>fonksiyonunda </a:t>
            </a:r>
            <a:r>
              <a:rPr lang="tr-TR" b="1" dirty="0" smtClean="0"/>
              <a:t>kurulum</a:t>
            </a:r>
            <a:r>
              <a:rPr lang="tr-TR" dirty="0" smtClean="0"/>
              <a:t> yapılmalıdır.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void setup() {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	Serial.begin(9600);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}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45" name="Google Shape;145;p29"/>
          <p:cNvSpPr/>
          <p:nvPr/>
        </p:nvSpPr>
        <p:spPr>
          <a:xfrm>
            <a:off x="2083675" y="2909650"/>
            <a:ext cx="938700" cy="5445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9"/>
          <p:cNvSpPr txBox="1"/>
          <p:nvPr/>
        </p:nvSpPr>
        <p:spPr>
          <a:xfrm>
            <a:off x="2459125" y="3669900"/>
            <a:ext cx="54063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9600</a:t>
            </a:r>
            <a:r>
              <a:rPr lang="en" dirty="0">
                <a:solidFill>
                  <a:srgbClr val="FF0000"/>
                </a:solidFill>
              </a:rPr>
              <a:t> </a:t>
            </a:r>
            <a:r>
              <a:rPr lang="en" dirty="0" smtClean="0">
                <a:solidFill>
                  <a:srgbClr val="FF0000"/>
                </a:solidFill>
              </a:rPr>
              <a:t>baud </a:t>
            </a:r>
            <a:r>
              <a:rPr lang="en" dirty="0">
                <a:solidFill>
                  <a:srgbClr val="FF0000"/>
                </a:solidFill>
              </a:rPr>
              <a:t>rate </a:t>
            </a:r>
            <a:r>
              <a:rPr lang="tr-TR" dirty="0" smtClean="0">
                <a:solidFill>
                  <a:srgbClr val="FF0000"/>
                </a:solidFill>
              </a:rPr>
              <a:t>olarak bilinen seri bağlantı veri iletişim hızıdır.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47" name="Google Shape;147;p29"/>
          <p:cNvSpPr/>
          <p:nvPr/>
        </p:nvSpPr>
        <p:spPr>
          <a:xfrm>
            <a:off x="1973069" y="3407100"/>
            <a:ext cx="476650" cy="610075"/>
          </a:xfrm>
          <a:custGeom>
            <a:avLst/>
            <a:gdLst/>
            <a:ahLst/>
            <a:cxnLst/>
            <a:rect l="l" t="t" r="r" b="b"/>
            <a:pathLst>
              <a:path w="19066" h="24403" extrusionOk="0">
                <a:moveTo>
                  <a:pt x="19066" y="24403"/>
                </a:moveTo>
                <a:cubicBezTo>
                  <a:pt x="15937" y="23214"/>
                  <a:pt x="2109" y="21337"/>
                  <a:pt x="294" y="17270"/>
                </a:cubicBezTo>
                <a:cubicBezTo>
                  <a:pt x="-1520" y="13203"/>
                  <a:pt x="6865" y="2878"/>
                  <a:pt x="8179" y="0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6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smtClean="0"/>
              <a:t>Kurulumdan sonra seri yazma komutları :</a:t>
            </a:r>
            <a:endParaRPr dirty="0"/>
          </a:p>
        </p:txBody>
      </p:sp>
      <p:sp>
        <p:nvSpPr>
          <p:cNvPr id="153" name="Google Shape;153;p3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964196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tr-TR" dirty="0"/>
              <a:t>Bir şeyin yazdırılmasını istediğiniz her yerde</a:t>
            </a:r>
            <a:r>
              <a:rPr lang="tr-TR" dirty="0" smtClean="0"/>
              <a:t>:</a:t>
            </a:r>
          </a:p>
          <a:p>
            <a:pPr marL="0" lvl="0" indent="0">
              <a:buNone/>
            </a:pPr>
            <a:endParaRPr lang="tr-TR" dirty="0" smtClean="0"/>
          </a:p>
          <a:p>
            <a:pPr marL="0" lvl="0" indent="0">
              <a:buNone/>
            </a:pPr>
            <a:r>
              <a:rPr lang="en" dirty="0" smtClean="0"/>
              <a:t>Serial.print</a:t>
            </a:r>
            <a:r>
              <a:rPr lang="en" dirty="0"/>
              <a:t>();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Serial.println();</a:t>
            </a:r>
            <a:endParaRPr dirty="0"/>
          </a:p>
        </p:txBody>
      </p:sp>
      <p:sp>
        <p:nvSpPr>
          <p:cNvPr id="154" name="Google Shape;154;p30"/>
          <p:cNvSpPr txBox="1"/>
          <p:nvPr/>
        </p:nvSpPr>
        <p:spPr>
          <a:xfrm>
            <a:off x="5419620" y="2562522"/>
            <a:ext cx="56331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tr-TR" b="1" i="1" dirty="0">
                <a:solidFill>
                  <a:srgbClr val="FF0000"/>
                </a:solidFill>
              </a:rPr>
              <a:t>Parantez </a:t>
            </a:r>
            <a:r>
              <a:rPr lang="tr-TR" b="1" i="1" dirty="0" smtClean="0">
                <a:solidFill>
                  <a:srgbClr val="FF0000"/>
                </a:solidFill>
              </a:rPr>
              <a:t>içinde olanı yazdırır.</a:t>
            </a:r>
            <a:endParaRPr b="1" i="1" dirty="0">
              <a:solidFill>
                <a:srgbClr val="FF0000"/>
              </a:solidFill>
            </a:endParaRPr>
          </a:p>
        </p:txBody>
      </p:sp>
      <p:sp>
        <p:nvSpPr>
          <p:cNvPr id="155" name="Google Shape;155;p30"/>
          <p:cNvSpPr/>
          <p:nvPr/>
        </p:nvSpPr>
        <p:spPr>
          <a:xfrm>
            <a:off x="1936375" y="2589998"/>
            <a:ext cx="3168625" cy="413800"/>
          </a:xfrm>
          <a:custGeom>
            <a:avLst/>
            <a:gdLst/>
            <a:ahLst/>
            <a:cxnLst/>
            <a:rect l="l" t="t" r="r" b="b"/>
            <a:pathLst>
              <a:path w="126745" h="16552" extrusionOk="0">
                <a:moveTo>
                  <a:pt x="126745" y="9486"/>
                </a:moveTo>
                <a:cubicBezTo>
                  <a:pt x="123942" y="8117"/>
                  <a:pt x="115792" y="815"/>
                  <a:pt x="109924" y="1271"/>
                </a:cubicBezTo>
                <a:cubicBezTo>
                  <a:pt x="104056" y="1727"/>
                  <a:pt x="97536" y="11833"/>
                  <a:pt x="91538" y="12224"/>
                </a:cubicBezTo>
                <a:cubicBezTo>
                  <a:pt x="85540" y="12615"/>
                  <a:pt x="80258" y="2901"/>
                  <a:pt x="73934" y="3618"/>
                </a:cubicBezTo>
                <a:cubicBezTo>
                  <a:pt x="67610" y="4335"/>
                  <a:pt x="58809" y="16724"/>
                  <a:pt x="53593" y="16528"/>
                </a:cubicBezTo>
                <a:cubicBezTo>
                  <a:pt x="48377" y="16333"/>
                  <a:pt x="48246" y="3228"/>
                  <a:pt x="42639" y="2445"/>
                </a:cubicBezTo>
                <a:cubicBezTo>
                  <a:pt x="37032" y="1663"/>
                  <a:pt x="24384" y="12224"/>
                  <a:pt x="19951" y="11833"/>
                </a:cubicBezTo>
                <a:cubicBezTo>
                  <a:pt x="15518" y="11442"/>
                  <a:pt x="19364" y="489"/>
                  <a:pt x="16039" y="98"/>
                </a:cubicBezTo>
                <a:cubicBezTo>
                  <a:pt x="12714" y="-293"/>
                  <a:pt x="2673" y="7921"/>
                  <a:pt x="0" y="9486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156" name="Google Shape;156;p30"/>
          <p:cNvSpPr/>
          <p:nvPr/>
        </p:nvSpPr>
        <p:spPr>
          <a:xfrm>
            <a:off x="2088775" y="3147814"/>
            <a:ext cx="3168625" cy="413800"/>
          </a:xfrm>
          <a:custGeom>
            <a:avLst/>
            <a:gdLst/>
            <a:ahLst/>
            <a:cxnLst/>
            <a:rect l="l" t="t" r="r" b="b"/>
            <a:pathLst>
              <a:path w="126745" h="16552" extrusionOk="0">
                <a:moveTo>
                  <a:pt x="126745" y="9486"/>
                </a:moveTo>
                <a:cubicBezTo>
                  <a:pt x="123942" y="8117"/>
                  <a:pt x="115792" y="815"/>
                  <a:pt x="109924" y="1271"/>
                </a:cubicBezTo>
                <a:cubicBezTo>
                  <a:pt x="104056" y="1727"/>
                  <a:pt x="97536" y="11833"/>
                  <a:pt x="91538" y="12224"/>
                </a:cubicBezTo>
                <a:cubicBezTo>
                  <a:pt x="85540" y="12615"/>
                  <a:pt x="80258" y="2901"/>
                  <a:pt x="73934" y="3618"/>
                </a:cubicBezTo>
                <a:cubicBezTo>
                  <a:pt x="67610" y="4335"/>
                  <a:pt x="58809" y="16724"/>
                  <a:pt x="53593" y="16528"/>
                </a:cubicBezTo>
                <a:cubicBezTo>
                  <a:pt x="48377" y="16333"/>
                  <a:pt x="48246" y="3228"/>
                  <a:pt x="42639" y="2445"/>
                </a:cubicBezTo>
                <a:cubicBezTo>
                  <a:pt x="37032" y="1663"/>
                  <a:pt x="24384" y="12224"/>
                  <a:pt x="19951" y="11833"/>
                </a:cubicBezTo>
                <a:cubicBezTo>
                  <a:pt x="15518" y="11442"/>
                  <a:pt x="19364" y="489"/>
                  <a:pt x="16039" y="98"/>
                </a:cubicBezTo>
                <a:cubicBezTo>
                  <a:pt x="12714" y="-293"/>
                  <a:pt x="2673" y="7921"/>
                  <a:pt x="0" y="9486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157" name="Google Shape;157;p30"/>
          <p:cNvSpPr txBox="1"/>
          <p:nvPr/>
        </p:nvSpPr>
        <p:spPr>
          <a:xfrm>
            <a:off x="5388424" y="3077986"/>
            <a:ext cx="3000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tr-TR" b="1" i="1" dirty="0">
                <a:solidFill>
                  <a:srgbClr val="FF0000"/>
                </a:solidFill>
              </a:rPr>
              <a:t>Parantez içinde olanı yazdırır</a:t>
            </a:r>
            <a:r>
              <a:rPr lang="tr-TR" b="1" i="1" dirty="0" smtClean="0">
                <a:solidFill>
                  <a:srgbClr val="FF0000"/>
                </a:solidFill>
              </a:rPr>
              <a:t>. Sonuna yeni satır </a:t>
            </a:r>
            <a:r>
              <a:rPr lang="tr-TR" b="1" i="1" dirty="0" err="1" smtClean="0">
                <a:solidFill>
                  <a:srgbClr val="FF0000"/>
                </a:solidFill>
              </a:rPr>
              <a:t>karaktererini</a:t>
            </a:r>
            <a:r>
              <a:rPr lang="tr-TR" b="1" i="1" dirty="0" smtClean="0">
                <a:solidFill>
                  <a:srgbClr val="FF0000"/>
                </a:solidFill>
              </a:rPr>
              <a:t> ekler.</a:t>
            </a:r>
            <a:endParaRPr lang="tr-TR" b="1" i="1" dirty="0">
              <a:solidFill>
                <a:srgbClr val="FF0000"/>
              </a:solidFill>
            </a:endParaRPr>
          </a:p>
        </p:txBody>
      </p:sp>
      <p:sp>
        <p:nvSpPr>
          <p:cNvPr id="158" name="Google Shape;158;p30"/>
          <p:cNvSpPr txBox="1"/>
          <p:nvPr/>
        </p:nvSpPr>
        <p:spPr>
          <a:xfrm>
            <a:off x="1547664" y="4141154"/>
            <a:ext cx="50046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 smtClean="0">
                <a:latin typeface="Alfa Slab One"/>
                <a:ea typeface="Alfa Slab One"/>
                <a:cs typeface="Alfa Slab One"/>
                <a:sym typeface="Alfa Slab One"/>
              </a:rPr>
              <a:t>Burtadaki</a:t>
            </a:r>
            <a:r>
              <a:rPr lang="tr-TR" dirty="0" smtClean="0">
                <a:latin typeface="Alfa Slab One"/>
                <a:ea typeface="Alfa Slab One"/>
                <a:cs typeface="Alfa Slab One"/>
                <a:sym typeface="Alfa Slab One"/>
              </a:rPr>
              <a:t> harf küçük L </a:t>
            </a:r>
            <a:r>
              <a:rPr lang="tr-TR" dirty="0" err="1" smtClean="0">
                <a:latin typeface="Alfa Slab One"/>
                <a:ea typeface="Alfa Slab One"/>
                <a:cs typeface="Alfa Slab One"/>
                <a:sym typeface="Alfa Slab One"/>
              </a:rPr>
              <a:t>dir</a:t>
            </a:r>
            <a:r>
              <a:rPr lang="tr-TR" dirty="0" smtClean="0">
                <a:latin typeface="Alfa Slab One"/>
                <a:ea typeface="Alfa Slab One"/>
                <a:cs typeface="Alfa Slab One"/>
                <a:sym typeface="Alfa Slab One"/>
              </a:rPr>
              <a:t>, I harfi değil.</a:t>
            </a:r>
            <a:endParaRPr dirty="0"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cxnSp>
        <p:nvCxnSpPr>
          <p:cNvPr id="159" name="Google Shape;159;p30"/>
          <p:cNvCxnSpPr/>
          <p:nvPr/>
        </p:nvCxnSpPr>
        <p:spPr>
          <a:xfrm rot="10800000">
            <a:off x="1753975" y="3507854"/>
            <a:ext cx="364800" cy="521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>
            <a:spLocks noGrp="1"/>
          </p:cNvSpPr>
          <p:nvPr>
            <p:ph type="title"/>
          </p:nvPr>
        </p:nvSpPr>
        <p:spPr>
          <a:xfrm>
            <a:off x="251520" y="411510"/>
            <a:ext cx="5472608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tr-TR" dirty="0"/>
              <a:t>Parantez içine ne konmalı:</a:t>
            </a:r>
            <a:endParaRPr dirty="0"/>
          </a:p>
        </p:txBody>
      </p:sp>
      <p:sp>
        <p:nvSpPr>
          <p:cNvPr id="165" name="Google Shape;165;p3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13007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Serial.print( </a:t>
            </a:r>
            <a:r>
              <a:rPr lang="en" dirty="0" smtClean="0"/>
              <a:t>“</a:t>
            </a:r>
            <a:r>
              <a:rPr lang="tr-TR" dirty="0" smtClean="0"/>
              <a:t>Bu bir karakter dizisidir…</a:t>
            </a:r>
            <a:r>
              <a:rPr lang="en" dirty="0" smtClean="0"/>
              <a:t>);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tr-TR" dirty="0" err="1" smtClean="0"/>
              <a:t>String</a:t>
            </a:r>
            <a:r>
              <a:rPr lang="tr-TR" dirty="0" smtClean="0"/>
              <a:t> sabitler  </a:t>
            </a:r>
            <a:r>
              <a:rPr lang="tr-TR" dirty="0"/>
              <a:t>tam olarak yazıldıkları gibi yazdırılır.</a:t>
            </a:r>
            <a:endParaRPr dirty="0"/>
          </a:p>
        </p:txBody>
      </p:sp>
      <p:sp>
        <p:nvSpPr>
          <p:cNvPr id="166" name="Google Shape;166;p31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17327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 x=99;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Serial.print(x);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tr-TR" dirty="0"/>
              <a:t>Parantezler arasında bir değişkeniniz olabilir ve değeri yazdırılır.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tr-TR" dirty="0"/>
              <a:t>Seri </a:t>
            </a:r>
            <a:r>
              <a:rPr lang="tr-TR" dirty="0" smtClean="0"/>
              <a:t>Monitörde verileri GÖRMEK : </a:t>
            </a:r>
            <a:endParaRPr dirty="0"/>
          </a:p>
        </p:txBody>
      </p:sp>
      <p:sp>
        <p:nvSpPr>
          <p:cNvPr id="172" name="Google Shape;172;p32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tr-TR" dirty="0" err="1"/>
              <a:t>Arduino'da</a:t>
            </a:r>
            <a:r>
              <a:rPr lang="tr-TR" dirty="0"/>
              <a:t> </a:t>
            </a:r>
            <a:r>
              <a:rPr lang="tr-TR" dirty="0" smtClean="0"/>
              <a:t>programınız çalışmaya başladığında,</a:t>
            </a:r>
          </a:p>
          <a:p>
            <a:pPr marL="0" lvl="0" indent="0">
              <a:buNone/>
            </a:pPr>
            <a:endParaRPr lang="tr-TR" dirty="0"/>
          </a:p>
          <a:p>
            <a:pPr marL="0" lvl="0" indent="0">
              <a:buNone/>
            </a:pPr>
            <a:r>
              <a:rPr lang="tr-TR" dirty="0" smtClean="0"/>
              <a:t>üstte </a:t>
            </a:r>
            <a:r>
              <a:rPr lang="tr-TR" dirty="0"/>
              <a:t>bulunan büyüteç simgesini </a:t>
            </a:r>
            <a:r>
              <a:rPr lang="tr-TR" dirty="0" smtClean="0"/>
              <a:t>tıklayın. </a:t>
            </a:r>
          </a:p>
          <a:p>
            <a:pPr marL="0" lvl="0" indent="0">
              <a:buNone/>
            </a:pPr>
            <a:endParaRPr lang="tr-TR" dirty="0"/>
          </a:p>
          <a:p>
            <a:pPr marL="0" lvl="0" indent="0">
              <a:buNone/>
            </a:pPr>
            <a:r>
              <a:rPr lang="tr-TR" dirty="0" smtClean="0"/>
              <a:t>Seri monitör ekranı açılacaktır.</a:t>
            </a:r>
            <a:endParaRPr dirty="0"/>
          </a:p>
        </p:txBody>
      </p:sp>
      <p:pic>
        <p:nvPicPr>
          <p:cNvPr id="173" name="Google Shape;173;p32"/>
          <p:cNvPicPr preferRelativeResize="0"/>
          <p:nvPr/>
        </p:nvPicPr>
        <p:blipFill rotWithShape="1">
          <a:blip r:embed="rId3">
            <a:alphaModFix/>
          </a:blip>
          <a:srcRect l="39338" t="21175" r="52572" b="64706"/>
          <a:stretch/>
        </p:blipFill>
        <p:spPr>
          <a:xfrm>
            <a:off x="4716016" y="126270"/>
            <a:ext cx="1728192" cy="18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/>
          <p:nvPr/>
        </p:nvSpPr>
        <p:spPr>
          <a:xfrm>
            <a:off x="5508104" y="-23593"/>
            <a:ext cx="1008112" cy="915311"/>
          </a:xfrm>
          <a:prstGeom prst="ellipse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2" name="Picture 2" descr="arduino serial monitor ile ilgili görsel sonucu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618" y="1995685"/>
            <a:ext cx="3420710" cy="3152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-36512" y="267494"/>
            <a:ext cx="8222100" cy="158417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tr-TR" dirty="0" smtClean="0"/>
              <a:t> </a:t>
            </a:r>
            <a:r>
              <a:rPr lang="tr-TR" dirty="0"/>
              <a:t>Mesajlarla Hata </a:t>
            </a:r>
            <a:r>
              <a:rPr lang="tr-TR" dirty="0" smtClean="0"/>
              <a:t>Ayıklama</a:t>
            </a:r>
            <a:br>
              <a:rPr lang="tr-TR" dirty="0" smtClean="0"/>
            </a:br>
            <a:endParaRPr sz="3000" dirty="0"/>
          </a:p>
          <a:p>
            <a:pPr lvl="0"/>
            <a:r>
              <a:rPr lang="tr-TR" sz="3000" dirty="0" smtClean="0"/>
              <a:t>…Programda  </a:t>
            </a:r>
            <a:r>
              <a:rPr lang="tr-TR" sz="3000" dirty="0"/>
              <a:t>ne olması gerektiğini </a:t>
            </a:r>
            <a:r>
              <a:rPr lang="tr-TR" sz="3000" dirty="0" smtClean="0"/>
              <a:t>biliyorsun…</a:t>
            </a:r>
            <a:endParaRPr sz="30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067693"/>
            <a:ext cx="6394279" cy="295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123478"/>
            <a:ext cx="2161320" cy="134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619</Words>
  <Application>Microsoft Office PowerPoint</Application>
  <PresentationFormat>Ekran Gösterisi (16:9)</PresentationFormat>
  <Paragraphs>145</Paragraphs>
  <Slides>15</Slides>
  <Notes>13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2" baseType="lpstr">
      <vt:lpstr>Arial</vt:lpstr>
      <vt:lpstr>Consolas</vt:lpstr>
      <vt:lpstr>Source Code Pro Medium</vt:lpstr>
      <vt:lpstr>Alfa Slab One</vt:lpstr>
      <vt:lpstr>Source Code Pro</vt:lpstr>
      <vt:lpstr>Roboto</vt:lpstr>
      <vt:lpstr>Material</vt:lpstr>
      <vt:lpstr>Serial Monitor</vt:lpstr>
      <vt:lpstr>Serial Connection (Seri Bağlantı)</vt:lpstr>
      <vt:lpstr>* Seri bağlantı ile ilgili okuma ve yazma komutları kullanılmadan önce, muhakkak  Seri bağlantı  kurulum ayarları yapılmalıdır.</vt:lpstr>
      <vt:lpstr>PowerPoint Sunusu</vt:lpstr>
      <vt:lpstr>Seri Monitör Kullanımı</vt:lpstr>
      <vt:lpstr>Kurulumdan sonra seri yazma komutları :</vt:lpstr>
      <vt:lpstr>Parantez içine ne konmalı:</vt:lpstr>
      <vt:lpstr>Seri Monitörde verileri GÖRMEK : </vt:lpstr>
      <vt:lpstr> Mesajlarla Hata Ayıklama  …Programda  ne olması gerektiğini biliyorsun…</vt:lpstr>
      <vt:lpstr>Basit «blink» Örneği: Bunu çalıştırın ve seri monitörü yükleyin.</vt:lpstr>
      <vt:lpstr>Değişkenlere göz at</vt:lpstr>
      <vt:lpstr>Serial Monitor ile Arduino’ ya Giriş Almak</vt:lpstr>
      <vt:lpstr>Int tip verileri Arduino'ya gönderme</vt:lpstr>
      <vt:lpstr>Arduino ile etkileşimli bir program.</vt:lpstr>
      <vt:lpstr>Arduino Bluetooth 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Serial Monitor</dc:title>
  <cp:lastModifiedBy>ilyas</cp:lastModifiedBy>
  <cp:revision>21</cp:revision>
  <dcterms:modified xsi:type="dcterms:W3CDTF">2020-01-28T06:29:18Z</dcterms:modified>
</cp:coreProperties>
</file>